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9" r:id="rId3"/>
    <p:sldId id="260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8" r:id="rId12"/>
    <p:sldId id="274" r:id="rId13"/>
    <p:sldId id="279" r:id="rId14"/>
    <p:sldId id="280" r:id="rId15"/>
    <p:sldId id="275" r:id="rId16"/>
    <p:sldId id="281" r:id="rId17"/>
    <p:sldId id="283" r:id="rId18"/>
    <p:sldId id="282" r:id="rId19"/>
    <p:sldId id="277" r:id="rId20"/>
    <p:sldId id="284" r:id="rId21"/>
    <p:sldId id="289" r:id="rId22"/>
    <p:sldId id="290" r:id="rId23"/>
    <p:sldId id="285" r:id="rId24"/>
    <p:sldId id="286" r:id="rId25"/>
    <p:sldId id="287" r:id="rId26"/>
    <p:sldId id="288" r:id="rId27"/>
    <p:sldId id="293" r:id="rId28"/>
    <p:sldId id="296" r:id="rId29"/>
    <p:sldId id="298" r:id="rId30"/>
    <p:sldId id="299" r:id="rId31"/>
    <p:sldId id="300" r:id="rId32"/>
    <p:sldId id="303" r:id="rId33"/>
    <p:sldId id="304" r:id="rId34"/>
    <p:sldId id="305" r:id="rId35"/>
    <p:sldId id="301" r:id="rId36"/>
    <p:sldId id="306" r:id="rId37"/>
    <p:sldId id="307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96B"/>
    <a:srgbClr val="5B9BD5"/>
    <a:srgbClr val="64BF7C"/>
    <a:srgbClr val="FEE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958" autoAdjust="0"/>
  </p:normalViewPr>
  <p:slideViewPr>
    <p:cSldViewPr snapToGrid="0">
      <p:cViewPr varScale="1">
        <p:scale>
          <a:sx n="87" d="100"/>
          <a:sy n="87" d="100"/>
        </p:scale>
        <p:origin x="22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39F89-ABDD-47FB-BC15-3BB8B6351AED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1B234-7F24-4F29-88C3-0C3645E89B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29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有效降低峰值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28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但其實是後來 </a:t>
            </a:r>
            <a:r>
              <a:rPr lang="en-US" altLang="zh-TW" dirty="0" smtClean="0"/>
              <a:t>try and error </a:t>
            </a:r>
            <a:r>
              <a:rPr lang="zh-TW" altLang="en-US" dirty="0" smtClean="0"/>
              <a:t>調整 </a:t>
            </a:r>
            <a:r>
              <a:rPr lang="en-US" altLang="zh-TW" dirty="0" smtClean="0"/>
              <a:t>mu </a:t>
            </a:r>
            <a:r>
              <a:rPr lang="zh-TW" altLang="en-US" dirty="0" smtClean="0"/>
              <a:t>造成週期變才決定的 </a:t>
            </a:r>
            <a:r>
              <a:rPr lang="en-US" altLang="zh-TW" dirty="0" smtClean="0"/>
              <a:t>mu </a:t>
            </a:r>
            <a:r>
              <a:rPr lang="zh-TW" altLang="en-US" dirty="0" smtClean="0"/>
              <a:t>值，所以才會看起來這麼剛好。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519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但是摩擦係數應該是廠商提供的，而不應該是結構物的週期決定了摩擦係數。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後來才發現由於是我們設計位移一開始就選定了，所以才造成摩擦係數被週期綁死的現象。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61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可是我們發現，最開始推導 </a:t>
            </a:r>
            <a:r>
              <a:rPr lang="en-US" altLang="zh-TW" dirty="0" smtClean="0"/>
              <a:t>FPS</a:t>
            </a:r>
            <a:r>
              <a:rPr lang="zh-TW" altLang="en-US" dirty="0" smtClean="0"/>
              <a:t> 就是週期只和曲率半徑有關，就算再加上摩擦力的影響應該也不會差太多，所以拿 </a:t>
            </a:r>
            <a:r>
              <a:rPr lang="en-US" altLang="zh-TW" dirty="0" smtClean="0"/>
              <a:t>T</a:t>
            </a:r>
            <a:r>
              <a:rPr lang="zh-TW" altLang="en-US" dirty="0" smtClean="0"/>
              <a:t> </a:t>
            </a:r>
            <a:r>
              <a:rPr lang="en-US" altLang="zh-TW" dirty="0" smtClean="0"/>
              <a:t>=2pi</a:t>
            </a:r>
            <a:r>
              <a:rPr lang="zh-TW" altLang="en-US" dirty="0" smtClean="0"/>
              <a:t>根號</a:t>
            </a:r>
            <a:r>
              <a:rPr lang="en-US" altLang="zh-TW" dirty="0" smtClean="0"/>
              <a:t>R/g </a:t>
            </a:r>
            <a:r>
              <a:rPr lang="zh-TW" altLang="en-US" dirty="0" smtClean="0"/>
              <a:t>驗證，卻發現算出來的週期差很多，這是我們目前還沒想通的問題。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01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接下來是關於 </a:t>
            </a:r>
            <a:r>
              <a:rPr lang="en-US" altLang="zh-TW" dirty="0" smtClean="0"/>
              <a:t>FPS</a:t>
            </a:r>
            <a:r>
              <a:rPr lang="zh-TW" altLang="en-US" dirty="0" smtClean="0"/>
              <a:t> 遲滯迴圈蠻特別的現象</a:t>
            </a:r>
            <a:endParaRPr lang="en-US" altLang="zh-TW" dirty="0" smtClean="0"/>
          </a:p>
          <a:p>
            <a:r>
              <a:rPr lang="zh-TW" altLang="en-US" dirty="0" smtClean="0"/>
              <a:t>就是當地震力是 </a:t>
            </a:r>
            <a:r>
              <a:rPr lang="en-US" altLang="zh-TW" dirty="0" smtClean="0"/>
              <a:t>X</a:t>
            </a:r>
            <a:r>
              <a:rPr lang="zh-TW" altLang="en-US" dirty="0" smtClean="0"/>
              <a:t> 向的時候，</a:t>
            </a:r>
            <a:r>
              <a:rPr lang="en-US" altLang="zh-TW" dirty="0" smtClean="0"/>
              <a:t>corner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edge1 </a:t>
            </a:r>
            <a:r>
              <a:rPr lang="zh-TW" altLang="en-US" dirty="0" smtClean="0"/>
              <a:t>的遲滯迴圈會有波動產生，一開始以為是另外一個方向所造成的原因，但是把 </a:t>
            </a:r>
            <a:r>
              <a:rPr lang="en-US" altLang="zh-TW" dirty="0" smtClean="0"/>
              <a:t>shear33</a:t>
            </a:r>
            <a:r>
              <a:rPr lang="zh-TW" altLang="en-US" dirty="0" smtClean="0"/>
              <a:t> 拿出來看卻發現每個其實都有同樣的波動，而且其實都很小。</a:t>
            </a:r>
            <a:endParaRPr lang="en-US" altLang="zh-TW" dirty="0" smtClean="0"/>
          </a:p>
          <a:p>
            <a:r>
              <a:rPr lang="zh-TW" altLang="en-US" dirty="0" smtClean="0"/>
              <a:t>所以應該不是因為另外一個方向的原因。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10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如果我們再來看 </a:t>
            </a:r>
            <a:r>
              <a:rPr lang="en-US" altLang="zh-TW" dirty="0" smtClean="0"/>
              <a:t>Y</a:t>
            </a:r>
            <a:r>
              <a:rPr lang="zh-TW" altLang="en-US" dirty="0" smtClean="0"/>
              <a:t> 向的地震，會發現面對 </a:t>
            </a:r>
            <a:r>
              <a:rPr lang="en-US" altLang="zh-TW" dirty="0" smtClean="0"/>
              <a:t>Y</a:t>
            </a:r>
            <a:r>
              <a:rPr lang="zh-TW" altLang="en-US" dirty="0" smtClean="0"/>
              <a:t> 向的外側的遲滯迴圈也會產生波動。</a:t>
            </a:r>
            <a:endParaRPr lang="en-US" altLang="zh-TW" dirty="0" smtClean="0"/>
          </a:p>
          <a:p>
            <a:r>
              <a:rPr lang="zh-TW" altLang="en-US" dirty="0" smtClean="0"/>
              <a:t>所以我們推斷這是幾何原因所造成的。但是為甚麼外側的 </a:t>
            </a:r>
            <a:r>
              <a:rPr lang="en-US" altLang="zh-TW" dirty="0" smtClean="0"/>
              <a:t>FPS</a:t>
            </a:r>
            <a:r>
              <a:rPr lang="zh-TW" altLang="en-US" dirty="0" smtClean="0"/>
              <a:t>，會產生波動，而不向中心的 </a:t>
            </a:r>
            <a:r>
              <a:rPr lang="en-US" altLang="zh-TW" dirty="0" smtClean="0"/>
              <a:t>FPS</a:t>
            </a:r>
            <a:r>
              <a:rPr lang="zh-TW" altLang="en-US" dirty="0" smtClean="0"/>
              <a:t> 平滑，這還找不出原因。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5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有效降低峰值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6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有效降低峰值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23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 </a:t>
            </a:r>
            <a:r>
              <a:rPr lang="en-US" altLang="zh-TW" dirty="0" smtClean="0"/>
              <a:t>FPS</a:t>
            </a:r>
            <a:r>
              <a:rPr lang="zh-TW" altLang="en-US" dirty="0" smtClean="0"/>
              <a:t>的 </a:t>
            </a:r>
            <a:r>
              <a:rPr lang="en-US" altLang="zh-TW" dirty="0" err="1" smtClean="0"/>
              <a:t>Keff</a:t>
            </a:r>
            <a:r>
              <a:rPr lang="en-US" altLang="zh-TW" dirty="0" smtClean="0"/>
              <a:t> </a:t>
            </a:r>
            <a:r>
              <a:rPr lang="zh-TW" altLang="en-US" dirty="0" smtClean="0"/>
              <a:t>和重量有很大的關係，所以不能像 </a:t>
            </a:r>
            <a:r>
              <a:rPr lang="en-US" altLang="zh-TW" dirty="0" smtClean="0"/>
              <a:t>LRB</a:t>
            </a:r>
            <a:r>
              <a:rPr lang="zh-TW" altLang="en-US" dirty="0" smtClean="0"/>
              <a:t> </a:t>
            </a:r>
            <a:r>
              <a:rPr lang="en-US" altLang="zh-TW" dirty="0" smtClean="0"/>
              <a:t>HDRB</a:t>
            </a:r>
            <a:r>
              <a:rPr lang="zh-TW" altLang="en-US" dirty="0" smtClean="0"/>
              <a:t> 一樣只取平均載重做設計，比較合理的設計是分別計算每個柱底所承受的重力，在分別推出 </a:t>
            </a:r>
            <a:r>
              <a:rPr lang="en-US" altLang="zh-TW" dirty="0" err="1" smtClean="0"/>
              <a:t>Keff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40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首先訂出我們的設計的重量、週期、</a:t>
            </a:r>
            <a:r>
              <a:rPr lang="en-US" altLang="zh-TW" dirty="0" smtClean="0"/>
              <a:t>xi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DD </a:t>
            </a:r>
            <a:r>
              <a:rPr lang="zh-TW" altLang="en-US" dirty="0" smtClean="0"/>
              <a:t>後</a:t>
            </a:r>
            <a:endParaRPr lang="en-US" altLang="zh-TW" dirty="0" smtClean="0"/>
          </a:p>
          <a:p>
            <a:r>
              <a:rPr lang="zh-TW" altLang="en-US" dirty="0" smtClean="0"/>
              <a:t>計算由遲滯迴圈的公式計算出 </a:t>
            </a:r>
            <a:r>
              <a:rPr lang="en-US" altLang="zh-TW" dirty="0" smtClean="0"/>
              <a:t>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2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之後由 </a:t>
            </a:r>
            <a:r>
              <a:rPr lang="en-US" altLang="zh-TW" dirty="0" smtClean="0"/>
              <a:t>R</a:t>
            </a:r>
            <a:r>
              <a:rPr lang="zh-TW" altLang="en-US" dirty="0" smtClean="0"/>
              <a:t> 計算出 </a:t>
            </a:r>
            <a:r>
              <a:rPr lang="en-US" altLang="zh-TW" dirty="0" err="1" smtClean="0"/>
              <a:t>Keff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08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然後可以計算出遲滯迴圈的水平斜率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49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最後是 </a:t>
            </a:r>
            <a:r>
              <a:rPr lang="en-US" altLang="zh-TW" dirty="0" smtClean="0"/>
              <a:t>K1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FPS</a:t>
            </a:r>
            <a:r>
              <a:rPr lang="zh-TW" altLang="en-US" dirty="0" smtClean="0"/>
              <a:t> 應該要是接近於垂直，但是 </a:t>
            </a:r>
            <a:r>
              <a:rPr lang="en-US" altLang="zh-TW" dirty="0" smtClean="0"/>
              <a:t>ETABS</a:t>
            </a:r>
            <a:r>
              <a:rPr lang="zh-TW" altLang="en-US" dirty="0" smtClean="0"/>
              <a:t> 無法給無限大，所以我們以經驗公式 </a:t>
            </a:r>
            <a:r>
              <a:rPr lang="en-US" altLang="zh-TW" dirty="0" smtClean="0"/>
              <a:t>51KH</a:t>
            </a:r>
            <a:r>
              <a:rPr lang="zh-TW" altLang="en-US" dirty="0" smtClean="0"/>
              <a:t> 得到 </a:t>
            </a:r>
            <a:r>
              <a:rPr lang="en-US" altLang="zh-TW" dirty="0" smtClean="0"/>
              <a:t>K1</a:t>
            </a:r>
            <a:r>
              <a:rPr lang="zh-TW" altLang="en-US" dirty="0" smtClean="0"/>
              <a:t>，一個很大的值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052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但不知道大家有沒有發現，我們從頭到尾都沒有用到 </a:t>
            </a:r>
            <a:r>
              <a:rPr lang="en-US" altLang="zh-TW" dirty="0" smtClean="0"/>
              <a:t>T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秒這個已知數</a:t>
            </a:r>
            <a:endParaRPr lang="en-US" altLang="zh-TW" dirty="0" smtClean="0"/>
          </a:p>
          <a:p>
            <a:r>
              <a:rPr lang="zh-TW" altLang="en-US" dirty="0" smtClean="0"/>
              <a:t>後來我們回去驗證，發現 </a:t>
            </a:r>
            <a:r>
              <a:rPr lang="en-US" altLang="zh-TW" dirty="0" smtClean="0"/>
              <a:t>T</a:t>
            </a:r>
            <a:r>
              <a:rPr lang="zh-TW" altLang="en-US" dirty="0" smtClean="0"/>
              <a:t> 的確和我們設計得差不多。並且進 </a:t>
            </a:r>
            <a:r>
              <a:rPr lang="en-US" altLang="zh-TW" dirty="0" smtClean="0"/>
              <a:t>ETABS</a:t>
            </a:r>
            <a:r>
              <a:rPr lang="zh-TW" altLang="en-US" dirty="0" smtClean="0"/>
              <a:t> 以單自由度進行驗證。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1B234-7F24-4F29-88C3-0C3645E89B5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37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84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31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94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09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34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68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8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57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54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EF4A-9A9A-4E58-B61E-3624D6E3CF35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B1F3-983D-40D5-9FAA-313E65942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24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0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9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101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870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108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05.png"/><Relationship Id="rId5" Type="http://schemas.openxmlformats.org/officeDocument/2006/relationships/image" Target="../media/image870.png"/><Relationship Id="rId15" Type="http://schemas.openxmlformats.org/officeDocument/2006/relationships/image" Target="../media/image110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86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9.png"/><Relationship Id="rId18" Type="http://schemas.openxmlformats.org/officeDocument/2006/relationships/image" Target="../media/image130.png"/><Relationship Id="rId3" Type="http://schemas.openxmlformats.org/officeDocument/2006/relationships/image" Target="../media/image86.png"/><Relationship Id="rId7" Type="http://schemas.openxmlformats.org/officeDocument/2006/relationships/image" Target="../media/image127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9.png"/><Relationship Id="rId18" Type="http://schemas.openxmlformats.org/officeDocument/2006/relationships/image" Target="../media/image130.png"/><Relationship Id="rId3" Type="http://schemas.openxmlformats.org/officeDocument/2006/relationships/image" Target="../media/image86.png"/><Relationship Id="rId7" Type="http://schemas.openxmlformats.org/officeDocument/2006/relationships/image" Target="../media/image131.png"/><Relationship Id="rId12" Type="http://schemas.openxmlformats.org/officeDocument/2006/relationships/image" Target="../media/image132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86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34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3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3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3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7999"/>
            <a:ext cx="3240000" cy="243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428000"/>
            <a:ext cx="3240000" cy="243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428000"/>
            <a:ext cx="3240000" cy="2430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628650" y="939113"/>
            <a:ext cx="114005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 drift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851084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8650" y="3947983"/>
            <a:ext cx="114005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 drift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51084" y="394798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68535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acceleration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8729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884199"/>
              </p:ext>
            </p:extLst>
          </p:nvPr>
        </p:nvGraphicFramePr>
        <p:xfrm>
          <a:off x="870266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66.04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79400" algn="l"/>
                        </a:tabLs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38346"/>
              </p:ext>
            </p:extLst>
          </p:nvPr>
        </p:nvGraphicFramePr>
        <p:xfrm>
          <a:off x="870265" y="5578405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3.8886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3.7857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47.48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標題 1"/>
          <p:cNvSpPr txBox="1">
            <a:spLocks/>
          </p:cNvSpPr>
          <p:nvPr/>
        </p:nvSpPr>
        <p:spPr>
          <a:xfrm>
            <a:off x="628650" y="365126"/>
            <a:ext cx="7886700" cy="47513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68535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acceleration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8729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25041"/>
              </p:ext>
            </p:extLst>
          </p:nvPr>
        </p:nvGraphicFramePr>
        <p:xfrm>
          <a:off x="870267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64.96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412936"/>
            <a:ext cx="3240000" cy="24290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99" y="1407299"/>
            <a:ext cx="3240000" cy="242907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68535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acceleration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8729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68820"/>
              </p:ext>
            </p:extLst>
          </p:nvPr>
        </p:nvGraphicFramePr>
        <p:xfrm>
          <a:off x="776962" y="4403413"/>
          <a:ext cx="759007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21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1.0438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7.040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79400" algn="l"/>
                        </a:tabLs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70.68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56762"/>
              </p:ext>
            </p:extLst>
          </p:nvPr>
        </p:nvGraphicFramePr>
        <p:xfrm>
          <a:off x="776962" y="5551656"/>
          <a:ext cx="759007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8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5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09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0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46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0.1197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47.54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35.23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0.0955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6.1153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6.4271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5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68535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acceleration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8729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407299"/>
            <a:ext cx="3240000" cy="24290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99" y="1407299"/>
            <a:ext cx="3240000" cy="24290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165946"/>
              </p:ext>
            </p:extLst>
          </p:nvPr>
        </p:nvGraphicFramePr>
        <p:xfrm>
          <a:off x="934624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62.68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7879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displacement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0262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19414"/>
              </p:ext>
            </p:extLst>
          </p:nvPr>
        </p:nvGraphicFramePr>
        <p:xfrm>
          <a:off x="870266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46.41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66.04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0.8445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79400" algn="l"/>
                        </a:tabLs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63209"/>
              </p:ext>
            </p:extLst>
          </p:nvPr>
        </p:nvGraphicFramePr>
        <p:xfrm>
          <a:off x="870265" y="5578405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3.8886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0.5405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3.7857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47.48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7879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displacement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0262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62989"/>
              </p:ext>
            </p:extLst>
          </p:nvPr>
        </p:nvGraphicFramePr>
        <p:xfrm>
          <a:off x="870267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50.63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44.93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64.96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7879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displacement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0262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74116"/>
              </p:ext>
            </p:extLst>
          </p:nvPr>
        </p:nvGraphicFramePr>
        <p:xfrm>
          <a:off x="776962" y="4403413"/>
          <a:ext cx="759007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21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1.0438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7.040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79400" algn="l"/>
                        </a:tabLs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70.68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96006"/>
              </p:ext>
            </p:extLst>
          </p:nvPr>
        </p:nvGraphicFramePr>
        <p:xfrm>
          <a:off x="776962" y="5551656"/>
          <a:ext cx="759007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8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5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09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0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46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Nonlinear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0.1197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47.54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0.6125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35.23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7.6632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0.0955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0.5424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6.1153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58.65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0.1282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44.10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37.01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6.4271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9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27879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displacement response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02627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290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290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29074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99475"/>
              </p:ext>
            </p:extLst>
          </p:nvPr>
        </p:nvGraphicFramePr>
        <p:xfrm>
          <a:off x="934624" y="4403413"/>
          <a:ext cx="7403465" cy="8534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Displacement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Velocity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Acceleration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frame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48.02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8.161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62.68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51.37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1.6896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10.426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1.6535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0.9738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16145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 loop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316378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3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3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3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8650" y="3936153"/>
            <a:ext cx="16145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 loop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316378" y="393615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4339"/>
            <a:ext cx="3240000" cy="243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428000"/>
            <a:ext cx="3240000" cy="243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08" y="4404339"/>
            <a:ext cx="3240000" cy="2430000"/>
          </a:xfrm>
          <a:prstGeom prst="rect">
            <a:avLst/>
          </a:prstGeom>
        </p:spPr>
      </p:pic>
      <p:sp>
        <p:nvSpPr>
          <p:cNvPr id="20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21" y="1061308"/>
            <a:ext cx="6086346" cy="44446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50000">
                <a:srgbClr val="002060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8650" y="939113"/>
            <a:ext cx="19460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information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>
            <a:stCxn id="7" idx="1"/>
            <a:endCxn id="7" idx="1"/>
          </p:cNvCxnSpPr>
          <p:nvPr/>
        </p:nvCxnSpPr>
        <p:spPr>
          <a:xfrm>
            <a:off x="6820929" y="230547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20929" y="2191263"/>
            <a:ext cx="304800" cy="502508"/>
            <a:chOff x="7241059" y="2323070"/>
            <a:chExt cx="403654" cy="634314"/>
          </a:xfrm>
        </p:grpSpPr>
        <p:sp>
          <p:nvSpPr>
            <p:cNvPr id="7" name="波浪 6"/>
            <p:cNvSpPr/>
            <p:nvPr/>
          </p:nvSpPr>
          <p:spPr>
            <a:xfrm>
              <a:off x="7241059" y="2323070"/>
              <a:ext cx="403654" cy="288325"/>
            </a:xfrm>
            <a:prstGeom prst="wav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7241059" y="2323070"/>
              <a:ext cx="0" cy="634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7185776" y="2119351"/>
            <a:ext cx="137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Chia-Yi City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II Soil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976532" y="2916193"/>
            <a:ext cx="1358365" cy="214183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2578443" y="4044777"/>
            <a:ext cx="1850514" cy="135718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655714" y="386011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775023" y="453870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H="1" flipV="1">
            <a:off x="2642453" y="3576591"/>
            <a:ext cx="105237" cy="3641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2232453" y="1902775"/>
            <a:ext cx="420130" cy="16738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1342767" y="2539882"/>
            <a:ext cx="1169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2F~6F @ 4m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698163" y="3601350"/>
            <a:ext cx="98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@ 4.5m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603050"/>
                  </p:ext>
                </p:extLst>
              </p:nvPr>
            </p:nvGraphicFramePr>
            <p:xfrm>
              <a:off x="416571" y="5518000"/>
              <a:ext cx="831085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73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73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09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0408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5558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2858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nd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rd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Max.</a:t>
                          </a:r>
                          <a:r>
                            <a:rPr lang="en-US" altLang="zh-TW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drift ratio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LVD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NVD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1.386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1.275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1.075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0.012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VE-2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α</m:t>
                                </m:r>
                                <m:r>
                                  <a:rPr lang="en-US" altLang="zh-TW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=1.0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α</m:t>
                                </m:r>
                                <m:r>
                                  <a:rPr lang="en-US" altLang="zh-TW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603050"/>
                  </p:ext>
                </p:extLst>
              </p:nvPr>
            </p:nvGraphicFramePr>
            <p:xfrm>
              <a:off x="416571" y="5518000"/>
              <a:ext cx="831085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7392"/>
                    <a:gridCol w="1087394"/>
                    <a:gridCol w="1070919"/>
                    <a:gridCol w="1804087"/>
                    <a:gridCol w="955589"/>
                    <a:gridCol w="1128584"/>
                    <a:gridCol w="117689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nd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altLang="zh-TW" baseline="30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rd</a:t>
                          </a: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mode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Max.</a:t>
                          </a:r>
                          <a:r>
                            <a:rPr lang="en-US" altLang="zh-TW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drift ratio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LVD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NVD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1.386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1.275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1.075 sec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0.012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VE-2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532973" t="-108197" r="-10486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606736" t="-108197" r="-51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190533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dissipation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637654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6" y="5007299"/>
            <a:ext cx="288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6" y="1407299"/>
            <a:ext cx="288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6" y="3207299"/>
            <a:ext cx="288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16" y="1407299"/>
            <a:ext cx="288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16" y="3207299"/>
            <a:ext cx="288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16" y="5007299"/>
            <a:ext cx="2880000" cy="180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16" y="1407299"/>
            <a:ext cx="2880000" cy="18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16" y="3207299"/>
            <a:ext cx="2880000" cy="180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16" y="5007299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8650" y="939113"/>
            <a:ext cx="190533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dissipation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637654" y="939113"/>
            <a:ext cx="12234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7" y="1429927"/>
            <a:ext cx="2880000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7" y="3218613"/>
            <a:ext cx="288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7" y="5018613"/>
            <a:ext cx="288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07" y="1407299"/>
            <a:ext cx="288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07" y="3218613"/>
            <a:ext cx="2880000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07" y="5029927"/>
            <a:ext cx="2880000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7" y="1407299"/>
            <a:ext cx="2880000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7" y="3229927"/>
            <a:ext cx="2880000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7" y="5029927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6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Time History Analysis 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939113"/>
            <a:ext cx="251863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PISA3D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9" y="1407299"/>
            <a:ext cx="7236683" cy="4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Time History Analysis 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939113"/>
            <a:ext cx="251863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PISA3D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9" y="1407299"/>
            <a:ext cx="7236683" cy="46372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87" y="3838012"/>
            <a:ext cx="2975787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87" y="3838012"/>
            <a:ext cx="2969401" cy="2880000"/>
          </a:xfrm>
          <a:prstGeom prst="rect">
            <a:avLst/>
          </a:prstGeom>
        </p:spPr>
      </p:pic>
      <p:cxnSp>
        <p:nvCxnSpPr>
          <p:cNvPr id="10" name="直線接點 9"/>
          <p:cNvCxnSpPr>
            <a:stCxn id="8" idx="0"/>
          </p:cNvCxnSpPr>
          <p:nvPr/>
        </p:nvCxnSpPr>
        <p:spPr>
          <a:xfrm flipH="1" flipV="1">
            <a:off x="1662587" y="3525795"/>
            <a:ext cx="1" cy="3122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7482080" y="3525794"/>
            <a:ext cx="1" cy="3122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662588" y="3525794"/>
            <a:ext cx="2011488" cy="1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479264" y="3533480"/>
            <a:ext cx="2011488" cy="1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Time History Analysis 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939113"/>
            <a:ext cx="163692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earthquake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Time History Analysis 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8650" y="939113"/>
            <a:ext cx="114005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 drift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51084" y="939113"/>
            <a:ext cx="1249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Time History Analysis 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399354" y="2259761"/>
            <a:ext cx="3649979" cy="2401451"/>
            <a:chOff x="521049" y="1974994"/>
            <a:chExt cx="5505503" cy="362226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049" y="1974994"/>
              <a:ext cx="5505503" cy="362226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097270" y="2535344"/>
              <a:ext cx="517349" cy="517349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92821" y="4815628"/>
              <a:ext cx="532015" cy="532015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287519" y="2528010"/>
              <a:ext cx="532015" cy="532015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287520" y="4815628"/>
              <a:ext cx="532015" cy="532015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14619" y="4815628"/>
              <a:ext cx="3681572" cy="532015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24836" y="2528010"/>
              <a:ext cx="3671353" cy="532015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97930" y="3052692"/>
              <a:ext cx="516689" cy="1762935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296189" y="3052693"/>
              <a:ext cx="532015" cy="1762935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614619" y="3060025"/>
              <a:ext cx="3672901" cy="1762935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232" y="2260518"/>
            <a:ext cx="1046462" cy="3797989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2974454" y="1290306"/>
            <a:ext cx="0" cy="5069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632160" y="3155949"/>
                <a:ext cx="184941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0" y="3155949"/>
                <a:ext cx="184941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715" y="1481743"/>
            <a:ext cx="3993226" cy="1188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=51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2459008" y="2407498"/>
            <a:ext cx="4738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2459008" y="3526231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2459008" y="4658959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/>
          <p:nvPr/>
        </p:nvCxnSpPr>
        <p:spPr>
          <a:xfrm>
            <a:off x="2459008" y="5655197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手繪多邊形 2"/>
          <p:cNvSpPr/>
          <p:nvPr/>
        </p:nvSpPr>
        <p:spPr>
          <a:xfrm>
            <a:off x="5938092" y="1850834"/>
            <a:ext cx="2049137" cy="1090670"/>
          </a:xfrm>
          <a:custGeom>
            <a:avLst/>
            <a:gdLst>
              <a:gd name="connsiteX0" fmla="*/ 99151 w 2049137"/>
              <a:gd name="connsiteY0" fmla="*/ 319489 h 1090670"/>
              <a:gd name="connsiteX1" fmla="*/ 0 w 2049137"/>
              <a:gd name="connsiteY1" fmla="*/ 1090670 h 1090670"/>
              <a:gd name="connsiteX2" fmla="*/ 1938968 w 2049137"/>
              <a:gd name="connsiteY2" fmla="*/ 760164 h 1090670"/>
              <a:gd name="connsiteX3" fmla="*/ 2049137 w 2049137"/>
              <a:gd name="connsiteY3" fmla="*/ 0 h 1090670"/>
              <a:gd name="connsiteX4" fmla="*/ 99151 w 2049137"/>
              <a:gd name="connsiteY4" fmla="*/ 319489 h 109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137" h="1090670">
                <a:moveTo>
                  <a:pt x="99151" y="319489"/>
                </a:moveTo>
                <a:lnTo>
                  <a:pt x="0" y="1090670"/>
                </a:lnTo>
                <a:lnTo>
                  <a:pt x="1938968" y="760164"/>
                </a:lnTo>
                <a:lnTo>
                  <a:pt x="2049137" y="0"/>
                </a:lnTo>
                <a:lnTo>
                  <a:pt x="99151" y="319489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2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15" y="1481743"/>
            <a:ext cx="3993226" cy="1188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=51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2459008" y="2407498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2459008" y="3526231"/>
            <a:ext cx="4738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2459008" y="4658959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/>
          <p:nvPr/>
        </p:nvCxnSpPr>
        <p:spPr>
          <a:xfrm>
            <a:off x="2459008" y="5655197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 flipV="1">
            <a:off x="5938092" y="1861851"/>
            <a:ext cx="2049137" cy="1057619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6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接點 38"/>
          <p:cNvCxnSpPr/>
          <p:nvPr/>
        </p:nvCxnSpPr>
        <p:spPr>
          <a:xfrm>
            <a:off x="7295555" y="3867662"/>
            <a:ext cx="0" cy="131868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739149" y="3855308"/>
            <a:ext cx="0" cy="131868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571998" y="1527662"/>
            <a:ext cx="0" cy="35657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8650" y="939113"/>
            <a:ext cx="18197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esign procedure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61385" y="1527662"/>
            <a:ext cx="262123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 control earthquake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063976" y="3201503"/>
                <a:ext cx="1016047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76" y="3201503"/>
                <a:ext cx="10160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4094" t="-4545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2158519" y="2643556"/>
            <a:ext cx="482696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spectrum &amp; acceleration spectrum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09475" y="2085609"/>
            <a:ext cx="252505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 control story drift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52963" y="4163333"/>
                <a:ext cx="1979644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63" y="4163333"/>
                <a:ext cx="197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28" t="-6061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166806" y="4163333"/>
                <a:ext cx="2810385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806" y="4163333"/>
                <a:ext cx="28103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85" t="-6061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93413" y="4902543"/>
                <a:ext cx="1498744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13" y="4902543"/>
                <a:ext cx="149874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789" t="-4545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822626" y="4908774"/>
                <a:ext cx="1498744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626" y="4908774"/>
                <a:ext cx="149874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90" t="-4545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/>
          <p:cNvCxnSpPr>
            <a:stCxn id="16" idx="0"/>
            <a:endCxn id="16" idx="0"/>
          </p:cNvCxnSpPr>
          <p:nvPr/>
        </p:nvCxnSpPr>
        <p:spPr>
          <a:xfrm>
            <a:off x="4572000" y="15276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739149" y="3855308"/>
            <a:ext cx="555640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878227" y="1416909"/>
            <a:ext cx="5395784" cy="2286685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28650" y="3769498"/>
            <a:ext cx="2254593" cy="2012936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81138" y="2105903"/>
            <a:ext cx="1935145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199932" y="4163333"/>
                <a:ext cx="2190738" cy="4925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𝑠𝑟</m:t>
                        </m:r>
                      </m:sub>
                    </m:sSub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932" y="4163333"/>
                <a:ext cx="2190738" cy="492571"/>
              </a:xfrm>
              <a:prstGeom prst="rect">
                <a:avLst/>
              </a:prstGeom>
              <a:blipFill rotWithShape="0">
                <a:blip r:embed="rId7"/>
                <a:stretch>
                  <a:fillRect l="-1648" b="-2326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809556" y="4902543"/>
                <a:ext cx="966979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56" y="4902543"/>
                <a:ext cx="96697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659" t="-4545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1089933" y="5583561"/>
            <a:ext cx="129843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LVD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54564" y="3771954"/>
            <a:ext cx="3108485" cy="2012936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3868136" y="5583561"/>
            <a:ext cx="1345240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NVD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34371" y="3769498"/>
            <a:ext cx="2380980" cy="2012936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6748421" y="5580186"/>
            <a:ext cx="1152880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15" y="1481743"/>
            <a:ext cx="3993226" cy="1188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=51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2459008" y="2407498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2459008" y="3526231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2459008" y="4658959"/>
            <a:ext cx="4738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/>
          <p:nvPr/>
        </p:nvCxnSpPr>
        <p:spPr>
          <a:xfrm>
            <a:off x="2459008" y="5655197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 flipV="1">
            <a:off x="5916058" y="2599678"/>
            <a:ext cx="1983036" cy="345525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6025991" y="1847567"/>
            <a:ext cx="1983036" cy="345525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8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15" y="1481743"/>
            <a:ext cx="3993226" cy="1188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00401"/>
                <a:ext cx="1849416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9622"/>
                <a:ext cx="1051698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=51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78843"/>
                <a:ext cx="13249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3652962"/>
                <a:ext cx="218976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4564168"/>
                <a:ext cx="1466699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2" y="4113273"/>
                <a:ext cx="12718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113376"/>
                <a:ext cx="1104597" cy="369332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2231144"/>
                <a:ext cx="158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2459008" y="2407498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3349877"/>
                <a:ext cx="2648354" cy="391582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2459008" y="3526231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4482605"/>
                <a:ext cx="239623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2459008" y="4658959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43" y="5478843"/>
                <a:ext cx="303288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35"/>
          <p:cNvCxnSpPr/>
          <p:nvPr/>
        </p:nvCxnSpPr>
        <p:spPr>
          <a:xfrm>
            <a:off x="2459008" y="5655197"/>
            <a:ext cx="4738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04" y="5663509"/>
                <a:ext cx="17068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 flipV="1">
            <a:off x="7866043" y="1825535"/>
            <a:ext cx="131967" cy="77494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5937137" y="2136671"/>
            <a:ext cx="131967" cy="77494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 smtClean="0"/>
                  <a:t>?</a:t>
                </a:r>
                <a:endParaRPr lang="en-US" altLang="zh-TW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628650" y="3833870"/>
            <a:ext cx="7886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3.0533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s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blipFill>
                <a:blip r:embed="rId14"/>
                <a:stretch>
                  <a:fillRect t="-8197" r="-25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>
            <a:off x="3758999" y="4571858"/>
            <a:ext cx="4738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4.1990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/>
          <p:nvPr/>
        </p:nvCxnSpPr>
        <p:spPr>
          <a:xfrm>
            <a:off x="3676311" y="5572343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38092" y="4580170"/>
            <a:ext cx="506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3947" y="4026422"/>
            <a:ext cx="1501404" cy="2191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3.05</m:t>
                    </m:r>
                    <m:r>
                      <a:rPr lang="en-US" altLang="zh-TW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400" dirty="0" smtClean="0">
                    <a:solidFill>
                      <a:srgbClr val="0070C0"/>
                    </a:solidFill>
                  </a:rPr>
                  <a:t>s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blipFill>
                <a:blip r:embed="rId18"/>
                <a:stretch>
                  <a:fillRect t="-4000" r="-118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5963423" y="5428054"/>
            <a:ext cx="228056" cy="328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938092" y="5428054"/>
            <a:ext cx="303762" cy="328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6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 smtClean="0"/>
                  <a:t>?</a:t>
                </a:r>
                <a:endParaRPr lang="en-US" altLang="zh-TW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628650" y="3833870"/>
            <a:ext cx="7886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3.0533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s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blipFill>
                <a:blip r:embed="rId14"/>
                <a:stretch>
                  <a:fillRect t="-8197" r="-25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>
            <a:off x="3758999" y="4571858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4.1990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/>
          <p:nvPr/>
        </p:nvCxnSpPr>
        <p:spPr>
          <a:xfrm>
            <a:off x="3676311" y="5572343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38092" y="4580170"/>
            <a:ext cx="50677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3947" y="4026422"/>
            <a:ext cx="1501404" cy="2191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3.05</m:t>
                    </m:r>
                    <m:r>
                      <a:rPr lang="en-US" altLang="zh-TW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400" dirty="0" smtClean="0">
                    <a:solidFill>
                      <a:schemeClr val="tx1"/>
                    </a:solidFill>
                  </a:rPr>
                  <a:t>s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blipFill>
                <a:blip r:embed="rId18"/>
                <a:stretch>
                  <a:fillRect t="-4000" r="-118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5963423" y="5428054"/>
            <a:ext cx="228056" cy="328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938092" y="5428054"/>
            <a:ext cx="303762" cy="328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 smtClean="0"/>
                  <a:t>?</a:t>
                </a:r>
                <a:endParaRPr lang="en-US" altLang="zh-TW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rgbClr val="F8696B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628650" y="3833870"/>
            <a:ext cx="7886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8696B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solidFill>
                          <a:srgbClr val="F8696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8696B"/>
                        </a:solidFill>
                        <a:latin typeface="Cambria Math" panose="02040503050406030204" pitchFamily="18" charset="0"/>
                      </a:rPr>
                      <m:t>3.0533</m:t>
                    </m:r>
                  </m:oMath>
                </a14:m>
                <a:r>
                  <a:rPr lang="en-US" altLang="zh-TW" dirty="0" smtClean="0">
                    <a:solidFill>
                      <a:srgbClr val="F8696B"/>
                    </a:solidFill>
                  </a:rPr>
                  <a:t>s</a:t>
                </a:r>
                <a:endParaRPr lang="zh-TW" altLang="en-US" dirty="0">
                  <a:solidFill>
                    <a:srgbClr val="F8696B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blipFill>
                <a:blip r:embed="rId14"/>
                <a:stretch>
                  <a:fillRect t="-8197" r="-25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>
            <a:off x="3758999" y="4571858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4.1990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/>
          <p:nvPr/>
        </p:nvCxnSpPr>
        <p:spPr>
          <a:xfrm>
            <a:off x="3676311" y="5572343"/>
            <a:ext cx="473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38092" y="4580170"/>
            <a:ext cx="50677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3947" y="4026422"/>
            <a:ext cx="1501404" cy="2191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3.05</m:t>
                    </m:r>
                    <m:r>
                      <a:rPr lang="en-US" altLang="zh-TW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400" dirty="0" smtClean="0">
                    <a:solidFill>
                      <a:schemeClr val="tx1"/>
                    </a:solidFill>
                  </a:rPr>
                  <a:t>s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blipFill>
                <a:blip r:embed="rId18"/>
                <a:stretch>
                  <a:fillRect t="-4000" r="-118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5963423" y="5428054"/>
            <a:ext cx="228056" cy="328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938092" y="5428054"/>
            <a:ext cx="303762" cy="328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8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FPS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5" y="1145511"/>
            <a:ext cx="3067715" cy="2171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=88, 171, </m:t>
                      </m:r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341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401893"/>
                <a:ext cx="218976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1848105"/>
                <a:ext cx="1466699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 smtClean="0"/>
                  <a:t>?</a:t>
                </a:r>
                <a:endParaRPr lang="en-US" altLang="zh-TW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63966"/>
                <a:ext cx="12718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397313"/>
                <a:ext cx="1104597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=4.3812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01893"/>
                <a:ext cx="158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=38, 74, 147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8105"/>
                <a:ext cx="2648354" cy="39158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=20, 39, 78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6568"/>
                <a:ext cx="239623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=1020, 1991, 3975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5776"/>
                <a:ext cx="303288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2458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03" y="2947446"/>
                <a:ext cx="17068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628650" y="3833870"/>
            <a:ext cx="7886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6" y="4071401"/>
                <a:ext cx="1723677" cy="910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3.0533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s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4395504"/>
                <a:ext cx="1408014" cy="369332"/>
              </a:xfrm>
              <a:prstGeom prst="rect">
                <a:avLst/>
              </a:prstGeom>
              <a:blipFill>
                <a:blip r:embed="rId14"/>
                <a:stretch>
                  <a:fillRect t="-8197" r="-25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>
            <a:off x="3758999" y="4571858"/>
            <a:ext cx="4738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rgbClr val="F8696B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F8696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solidFill>
                                    <a:srgbClr val="F8696B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8696B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F8696B"/>
                  </a:solidFill>
                </a:endParaRPr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65" y="5127184"/>
                <a:ext cx="1272848" cy="910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4.1990</m:t>
                      </m:r>
                      <m:r>
                        <a:rPr lang="en-US" altLang="zh-TW" b="0" i="1" smtClean="0">
                          <a:solidFill>
                            <a:srgbClr val="F8696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dirty="0">
                  <a:solidFill>
                    <a:srgbClr val="F8696B"/>
                  </a:solidFill>
                </a:endParaRPr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34" y="5387677"/>
                <a:ext cx="14832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/>
          <p:nvPr/>
        </p:nvCxnSpPr>
        <p:spPr>
          <a:xfrm>
            <a:off x="3676311" y="5572343"/>
            <a:ext cx="473825" cy="0"/>
          </a:xfrm>
          <a:prstGeom prst="straightConnector1">
            <a:avLst/>
          </a:prstGeom>
          <a:ln>
            <a:solidFill>
              <a:srgbClr val="F8696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38092" y="4580170"/>
            <a:ext cx="506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3947" y="4026422"/>
            <a:ext cx="1501404" cy="2191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3.05</m:t>
                    </m:r>
                    <m:r>
                      <a:rPr lang="en-US" altLang="zh-TW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400" dirty="0" smtClean="0">
                    <a:solidFill>
                      <a:srgbClr val="0070C0"/>
                    </a:solidFill>
                  </a:rPr>
                  <a:t>s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47" y="6321264"/>
                <a:ext cx="1035412" cy="307777"/>
              </a:xfrm>
              <a:prstGeom prst="rect">
                <a:avLst/>
              </a:prstGeom>
              <a:blipFill>
                <a:blip r:embed="rId18"/>
                <a:stretch>
                  <a:fillRect t="-4000" r="-118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5963423" y="5428054"/>
            <a:ext cx="228056" cy="328955"/>
          </a:xfrm>
          <a:prstGeom prst="line">
            <a:avLst/>
          </a:prstGeom>
          <a:ln>
            <a:solidFill>
              <a:srgbClr val="F86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938092" y="5428054"/>
            <a:ext cx="303762" cy="328956"/>
          </a:xfrm>
          <a:prstGeom prst="line">
            <a:avLst/>
          </a:prstGeom>
          <a:ln>
            <a:solidFill>
              <a:srgbClr val="F86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046" y="1152602"/>
            <a:ext cx="3569036" cy="26762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46" y="4141151"/>
            <a:ext cx="3569036" cy="26762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85" y="2336233"/>
            <a:ext cx="3816139" cy="256650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0" y="3224715"/>
            <a:ext cx="7381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-1" y="3630503"/>
            <a:ext cx="7381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-1" y="4091375"/>
            <a:ext cx="7381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97715" y="4763844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corner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797614" y="4763844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edge2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97715" y="3890373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edge1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797614" y="3890373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center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28735" y="1447526"/>
            <a:ext cx="3833096" cy="2086357"/>
            <a:chOff x="-22035" y="1152602"/>
            <a:chExt cx="5058894" cy="275356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451" y="1152602"/>
              <a:ext cx="3816139" cy="2566508"/>
            </a:xfrm>
            <a:prstGeom prst="rect">
              <a:avLst/>
            </a:prstGeom>
          </p:spPr>
        </p:pic>
        <p:cxnSp>
          <p:nvCxnSpPr>
            <p:cNvPr id="7" name="直線單箭頭接點 6"/>
            <p:cNvCxnSpPr/>
            <p:nvPr/>
          </p:nvCxnSpPr>
          <p:spPr>
            <a:xfrm>
              <a:off x="-22034" y="2041084"/>
              <a:ext cx="7381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-22035" y="2446872"/>
              <a:ext cx="7381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-22035" y="2907744"/>
              <a:ext cx="7381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1044451" y="1152602"/>
              <a:ext cx="608079" cy="27535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428780" y="1152602"/>
              <a:ext cx="608079" cy="27535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3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46" y="1152602"/>
            <a:ext cx="3569036" cy="2676206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6942564" y="4114875"/>
            <a:ext cx="0" cy="725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064567" y="4941813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Geometric Noise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06" y="3882106"/>
            <a:ext cx="2891467" cy="1944629"/>
          </a:xfrm>
          <a:prstGeom prst="rect">
            <a:avLst/>
          </a:prstGeom>
        </p:spPr>
      </p:pic>
      <p:cxnSp>
        <p:nvCxnSpPr>
          <p:cNvPr id="28" name="直線單箭頭接點 27"/>
          <p:cNvCxnSpPr/>
          <p:nvPr/>
        </p:nvCxnSpPr>
        <p:spPr>
          <a:xfrm flipV="1">
            <a:off x="2446609" y="6110229"/>
            <a:ext cx="0" cy="549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436805" y="3882106"/>
            <a:ext cx="3025025" cy="4655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436804" y="5508434"/>
            <a:ext cx="3025027" cy="4600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2882539" y="6110229"/>
            <a:ext cx="0" cy="549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88327" y="6110229"/>
            <a:ext cx="0" cy="549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接點 22"/>
          <p:cNvCxnSpPr/>
          <p:nvPr/>
        </p:nvCxnSpPr>
        <p:spPr>
          <a:xfrm>
            <a:off x="4571998" y="1527662"/>
            <a:ext cx="0" cy="35657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8650" y="939113"/>
            <a:ext cx="19351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61385" y="1527662"/>
            <a:ext cx="262123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 control earthquake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09475" y="2085609"/>
            <a:ext cx="252505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 control story drift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>
            <a:stCxn id="16" idx="0"/>
            <a:endCxn id="16" idx="0"/>
          </p:cNvCxnSpPr>
          <p:nvPr/>
        </p:nvCxnSpPr>
        <p:spPr>
          <a:xfrm>
            <a:off x="4572000" y="15276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2" y="2689392"/>
            <a:ext cx="4320000" cy="32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78" y="268939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4572000" y="2496065"/>
            <a:ext cx="0" cy="123567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063976" y="3201503"/>
                <a:ext cx="1016047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76" y="3201503"/>
                <a:ext cx="10160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4094" t="-4545" b="-18182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2158519" y="2643556"/>
            <a:ext cx="482696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spectrum &amp; acceleration spectrum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572000" y="15276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18000"/>
            <a:ext cx="4320000" cy="32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3618000"/>
            <a:ext cx="4320000" cy="324000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628650" y="939113"/>
            <a:ext cx="19351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56704" y="3731741"/>
                <a:ext cx="1230593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=14%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04" y="3731741"/>
                <a:ext cx="123059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091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標題 1"/>
          <p:cNvSpPr txBox="1">
            <a:spLocks/>
          </p:cNvSpPr>
          <p:nvPr/>
        </p:nvSpPr>
        <p:spPr>
          <a:xfrm>
            <a:off x="628650" y="365126"/>
            <a:ext cx="7886700" cy="475133"/>
          </a:xfrm>
          <a:prstGeom prst="rect">
            <a:avLst/>
          </a:prstGeo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>
            <a:off x="4572000" y="15276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28650" y="939113"/>
            <a:ext cx="2948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viscous damper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58906" y="1308445"/>
                <a:ext cx="2226187" cy="747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𝑐𝑜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06" y="1308445"/>
                <a:ext cx="2226187" cy="7475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898758" y="2634191"/>
            <a:ext cx="7346480" cy="3633902"/>
            <a:chOff x="726602" y="2354105"/>
            <a:chExt cx="7346480" cy="363390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184" y="2354105"/>
              <a:ext cx="2931898" cy="3633902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602" y="2356022"/>
              <a:ext cx="4414582" cy="36319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72508" y="2056022"/>
                <a:ext cx="2598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=5134.4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𝑠𝑒𝑐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508" y="2056022"/>
                <a:ext cx="259898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標題 1"/>
          <p:cNvSpPr txBox="1">
            <a:spLocks/>
          </p:cNvSpPr>
          <p:nvPr/>
        </p:nvSpPr>
        <p:spPr>
          <a:xfrm>
            <a:off x="628650" y="365126"/>
            <a:ext cx="7886700" cy="475133"/>
          </a:xfrm>
          <a:prstGeom prst="rect">
            <a:avLst/>
          </a:prstGeo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/>
          <p:cNvSpPr txBox="1"/>
          <p:nvPr/>
        </p:nvSpPr>
        <p:spPr>
          <a:xfrm>
            <a:off x="628650" y="939113"/>
            <a:ext cx="32688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viscous damper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84271" y="1308445"/>
                <a:ext cx="3775457" cy="948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TW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71" y="1308445"/>
                <a:ext cx="3775457" cy="9489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48932" y="2257359"/>
                <a:ext cx="624613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𝑜𝑛𝑔𝑖𝑡𝑢𝑑𝑖𝑛𝑎𝑙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𝑑𝑖𝑟𝑒𝑐𝑡𝑖𝑜𝑛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=10% ,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=4710.64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𝐾𝑁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𝑠𝑒𝑐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𝑡𝑟𝑎𝑛𝑠𝑣𝑒𝑟𝑠𝑒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𝑑𝑟𝑖𝑒𝑐𝑡𝑖𝑜𝑛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=10% ,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=5374.77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𝐾𝑁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𝑠𝑒𝑐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32" y="2257359"/>
                <a:ext cx="6246133" cy="617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35" y="2875220"/>
            <a:ext cx="2914285" cy="36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20" y="2875220"/>
            <a:ext cx="2908745" cy="3600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/>
          <p:cNvSpPr txBox="1"/>
          <p:nvPr/>
        </p:nvSpPr>
        <p:spPr>
          <a:xfrm>
            <a:off x="628650" y="939113"/>
            <a:ext cx="27099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Viscoelastic damper design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30000">
                <a:srgbClr val="002060"/>
              </a:gs>
              <a:gs pos="8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dampers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noFill/>
          </a:ln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939113"/>
            <a:ext cx="190949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earthquake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299"/>
            <a:ext cx="3240000" cy="243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407299"/>
            <a:ext cx="3240000" cy="243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407299"/>
            <a:ext cx="3240000" cy="24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48" y="3837299"/>
            <a:ext cx="3240000" cy="243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8" y="3837299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1700</Words>
  <Application>Microsoft Office PowerPoint</Application>
  <PresentationFormat>如螢幕大小 (4:3)</PresentationFormat>
  <Paragraphs>824</Paragraphs>
  <Slides>37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Introduction</vt:lpstr>
      <vt:lpstr>Design of dampers</vt:lpstr>
      <vt:lpstr>Design of dampers</vt:lpstr>
      <vt:lpstr>PowerPoint 簡報</vt:lpstr>
      <vt:lpstr>PowerPoint 簡報</vt:lpstr>
      <vt:lpstr>Design of dampers</vt:lpstr>
      <vt:lpstr>Design of dampers</vt:lpstr>
      <vt:lpstr>Analysis results</vt:lpstr>
      <vt:lpstr>Analysis results</vt:lpstr>
      <vt:lpstr>PowerPoint 簡報</vt:lpstr>
      <vt:lpstr>Analysis results</vt:lpstr>
      <vt:lpstr>Analysis results</vt:lpstr>
      <vt:lpstr>Analysis results</vt:lpstr>
      <vt:lpstr>Analysis results</vt:lpstr>
      <vt:lpstr>Analysis results</vt:lpstr>
      <vt:lpstr>Analysis results</vt:lpstr>
      <vt:lpstr>Analysis results</vt:lpstr>
      <vt:lpstr>Analysis results</vt:lpstr>
      <vt:lpstr>Analysis results</vt:lpstr>
      <vt:lpstr>Analysis results</vt:lpstr>
      <vt:lpstr>Nonlinear Time History Analysis </vt:lpstr>
      <vt:lpstr>Nonlinear Time History Analysis </vt:lpstr>
      <vt:lpstr>Nonlinear Time History Analysis </vt:lpstr>
      <vt:lpstr>Nonlinear Time History Analysis </vt:lpstr>
      <vt:lpstr>Nonlinear Time History Analysis </vt:lpstr>
      <vt:lpstr>Design of FPS</vt:lpstr>
      <vt:lpstr>Design of FPS</vt:lpstr>
      <vt:lpstr>Design of FPS</vt:lpstr>
      <vt:lpstr>Design of FPS</vt:lpstr>
      <vt:lpstr>Design of FPS</vt:lpstr>
      <vt:lpstr>Design of FPS</vt:lpstr>
      <vt:lpstr>Design of FPS</vt:lpstr>
      <vt:lpstr>Design of FPS</vt:lpstr>
      <vt:lpstr>Design of FPS</vt:lpstr>
      <vt:lpstr>FPS Analysis</vt:lpstr>
      <vt:lpstr>FPS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user1</dc:creator>
  <cp:lastModifiedBy>Windows 使用者</cp:lastModifiedBy>
  <cp:revision>57</cp:revision>
  <dcterms:created xsi:type="dcterms:W3CDTF">2018-06-18T10:15:44Z</dcterms:created>
  <dcterms:modified xsi:type="dcterms:W3CDTF">2018-06-19T19:57:19Z</dcterms:modified>
</cp:coreProperties>
</file>